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73" r:id="rId3"/>
    <p:sldId id="274" r:id="rId4"/>
    <p:sldId id="271" r:id="rId5"/>
    <p:sldId id="275" r:id="rId6"/>
    <p:sldId id="276" r:id="rId7"/>
    <p:sldId id="257" r:id="rId8"/>
    <p:sldId id="278" r:id="rId9"/>
    <p:sldId id="320" r:id="rId10"/>
    <p:sldId id="288" r:id="rId11"/>
    <p:sldId id="333" r:id="rId12"/>
    <p:sldId id="279" r:id="rId13"/>
    <p:sldId id="281" r:id="rId14"/>
    <p:sldId id="282" r:id="rId15"/>
    <p:sldId id="292" r:id="rId16"/>
    <p:sldId id="334" r:id="rId17"/>
    <p:sldId id="328" r:id="rId18"/>
    <p:sldId id="336" r:id="rId19"/>
    <p:sldId id="33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CECE"/>
    <a:srgbClr val="004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20470"/>
    <p:restoredTop sz="86921" autoAdjust="0"/>
  </p:normalViewPr>
  <p:slideViewPr>
    <p:cSldViewPr snapToGrid="0">
      <p:cViewPr>
        <p:scale>
          <a:sx n="135" d="100"/>
          <a:sy n="135" d="100"/>
        </p:scale>
        <p:origin x="-496" y="-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49443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75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35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612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783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58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4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262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316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5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783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5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741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82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3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07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9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28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22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4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jpg"/><Relationship Id="rId10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3AAD4CC-8FA5-2B4F-AA30-9D4A2B51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4" y="1437675"/>
            <a:ext cx="3830011" cy="207691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995333" y="1505187"/>
            <a:ext cx="3640668" cy="1909706"/>
            <a:chOff x="4805167" y="1428795"/>
            <a:chExt cx="3825309" cy="20769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D2761803-6AFE-5741-A563-FB5C672C4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5167" y="1428795"/>
              <a:ext cx="3825309" cy="20769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3884E78-46B9-A547-9E8B-6167D294A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6310" y="1542081"/>
              <a:ext cx="1370818" cy="1370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387411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7CECE"/>
                </a:solidFill>
              </a:rPr>
              <a:t>During This Program, Students Will:</a:t>
            </a:r>
            <a:endParaRPr lang="en-US" sz="2400" b="1" dirty="0">
              <a:solidFill>
                <a:srgbClr val="17CEC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510" y="1192185"/>
            <a:ext cx="8411339" cy="42473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BLOCKCHAIN </a:t>
            </a:r>
            <a:r>
              <a:rPr lang="en-US" dirty="0" smtClean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BLOCKCHAIN CRYPTOGRAPHY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CONSENSUS ALGORITHMS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PRACTICAL </a:t>
            </a:r>
            <a:r>
              <a:rPr lang="en-US" dirty="0">
                <a:solidFill>
                  <a:schemeClr val="bg1"/>
                </a:solidFill>
              </a:rPr>
              <a:t>PROJECT: NODES, TRANSACTIONS, BLOCKCHAINS, PEERS AND </a:t>
            </a:r>
            <a:r>
              <a:rPr lang="en-US" dirty="0" smtClean="0">
                <a:solidFill>
                  <a:schemeClr val="bg1"/>
                </a:solidFill>
              </a:rPr>
              <a:t>CONSENSUS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MINING </a:t>
            </a:r>
            <a:r>
              <a:rPr lang="en-US" dirty="0">
                <a:solidFill>
                  <a:schemeClr val="bg1"/>
                </a:solidFill>
              </a:rPr>
              <a:t>AND MINING POOLS 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WALLETS </a:t>
            </a:r>
            <a:r>
              <a:rPr lang="en-US" dirty="0">
                <a:solidFill>
                  <a:schemeClr val="bg1"/>
                </a:solidFill>
              </a:rPr>
              <a:t>AND APIS 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TRANSACTIONS </a:t>
            </a:r>
            <a:r>
              <a:rPr lang="en-US" dirty="0">
                <a:solidFill>
                  <a:schemeClr val="bg1"/>
                </a:solidFill>
              </a:rPr>
              <a:t>AND EXCHANGES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WORKING </a:t>
            </a:r>
            <a:r>
              <a:rPr lang="en-US" dirty="0">
                <a:solidFill>
                  <a:schemeClr val="bg1"/>
                </a:solidFill>
              </a:rPr>
              <a:t>ON THE PRACTICAL PROJECT: WALLETS, FAUCETS, AND BLOCK </a:t>
            </a:r>
            <a:r>
              <a:rPr lang="en-US" dirty="0" smtClean="0">
                <a:solidFill>
                  <a:schemeClr val="bg1"/>
                </a:solidFill>
              </a:rPr>
              <a:t>EXPLORER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OFFCHAIN TRANSACTIONS</a:t>
            </a:r>
          </a:p>
          <a:p>
            <a:pPr>
              <a:lnSpc>
                <a:spcPct val="120000"/>
              </a:lnSpc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ANONYMOUS TRANSACTIONS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INTRODUCTION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dirty="0" smtClean="0">
                <a:solidFill>
                  <a:schemeClr val="bg1"/>
                </a:solidFill>
              </a:rPr>
              <a:t>ETHEREUM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SOLIDITY BASICS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SOLIDITY ADVANCED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TRUFFLE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smtClean="0">
                <a:solidFill>
                  <a:schemeClr val="bg1"/>
                </a:solidFill>
              </a:rPr>
              <a:t>GANACHE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DAPPS</a:t>
            </a:r>
            <a:r>
              <a:rPr lang="en-US" dirty="0">
                <a:solidFill>
                  <a:schemeClr val="bg1"/>
                </a:solidFill>
              </a:rPr>
              <a:t>, WEB3, METAMASK, AND </a:t>
            </a:r>
            <a:r>
              <a:rPr lang="en-US" dirty="0" smtClean="0">
                <a:solidFill>
                  <a:schemeClr val="bg1"/>
                </a:solidFill>
              </a:rPr>
              <a:t>IPFS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DAPP </a:t>
            </a:r>
            <a:r>
              <a:rPr lang="en-US" dirty="0">
                <a:solidFill>
                  <a:schemeClr val="bg1"/>
                </a:solidFill>
              </a:rPr>
              <a:t>PRACTICAL PROJECT: ARCHITECTURE AND </a:t>
            </a:r>
            <a:r>
              <a:rPr lang="en-US" dirty="0" smtClean="0">
                <a:solidFill>
                  <a:schemeClr val="bg1"/>
                </a:solidFill>
              </a:rPr>
              <a:t>UI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SERVERSIDE </a:t>
            </a:r>
            <a:r>
              <a:rPr lang="en-US" dirty="0">
                <a:solidFill>
                  <a:schemeClr val="bg1"/>
                </a:solidFill>
              </a:rPr>
              <a:t>ETHEREUM </a:t>
            </a:r>
            <a:r>
              <a:rPr lang="en-US" dirty="0" smtClean="0">
                <a:solidFill>
                  <a:schemeClr val="bg1"/>
                </a:solidFill>
              </a:rPr>
              <a:t>APIS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BLOCKCHAIN </a:t>
            </a:r>
            <a:r>
              <a:rPr lang="en-US" dirty="0">
                <a:solidFill>
                  <a:schemeClr val="bg1"/>
                </a:solidFill>
              </a:rPr>
              <a:t>AND SMART CONTRACT SECURITY 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OTHER </a:t>
            </a:r>
            <a:r>
              <a:rPr lang="en-US" dirty="0">
                <a:solidFill>
                  <a:schemeClr val="bg1"/>
                </a:solidFill>
              </a:rPr>
              <a:t>BLOCKCHAIN PLATFORMS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8075" y="4713111"/>
            <a:ext cx="3102173" cy="307777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Register to get a detailed curriculum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5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7104751" y="3624401"/>
            <a:ext cx="3693000" cy="36671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87033" y="1197019"/>
            <a:ext cx="3641044" cy="1452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1000" dirty="0">
                <a:latin typeface="Museo Sans 300" panose="02000000000000000000" pitchFamily="2" charset="77"/>
              </a:rPr>
              <a:t>The Hybrid Immersion program has been developed to accommodate those already working in a professional environment It covers the same content as our Full Immersion Blockchain Developer program through a blend of face-to-face intensive training and online supported instruction.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28E894-9D27-8047-B2DA-97323A742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5" y="273636"/>
            <a:ext cx="593720" cy="582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BD28F58-C48B-6140-96C8-DA62567CB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574" y="273636"/>
            <a:ext cx="586206" cy="5862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36AE368-DF85-6643-8371-69C3DD07C10E}"/>
              </a:ext>
            </a:extLst>
          </p:cNvPr>
          <p:cNvSpPr/>
          <p:nvPr/>
        </p:nvSpPr>
        <p:spPr>
          <a:xfrm>
            <a:off x="922218" y="739043"/>
            <a:ext cx="719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>
                <a:solidFill>
                  <a:srgbClr val="004472"/>
                </a:solidFill>
                <a:latin typeface="Museo Sans 700" panose="02000000000000000000" pitchFamily="2" charset="77"/>
              </a:rPr>
              <a:t>PROGRAM OVERVIEW - HYBRID IMMERSION</a:t>
            </a:r>
            <a:endParaRPr lang="en-AU" sz="2400" b="1" dirty="0">
              <a:solidFill>
                <a:srgbClr val="004472"/>
              </a:solidFill>
              <a:effectLst/>
              <a:latin typeface="Museo Sans 700" panose="0200000000000000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D83C86-109F-7E48-95D0-7EB6A5321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29" y="2750949"/>
            <a:ext cx="8706044" cy="2304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BE35F5B-E213-3B47-9C5C-040725F7917A}"/>
              </a:ext>
            </a:extLst>
          </p:cNvPr>
          <p:cNvSpPr txBox="1"/>
          <p:nvPr/>
        </p:nvSpPr>
        <p:spPr>
          <a:xfrm>
            <a:off x="4823804" y="1197019"/>
            <a:ext cx="3770006" cy="123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1000" dirty="0">
                <a:latin typeface="Museo Sans 300" panose="02000000000000000000" pitchFamily="2" charset="77"/>
              </a:rPr>
              <a:t>The Hybrid Immersion </a:t>
            </a:r>
            <a:r>
              <a:rPr lang="en-AU" sz="1000" dirty="0" smtClean="0">
                <a:latin typeface="Museo Sans 300" panose="02000000000000000000" pitchFamily="2" charset="77"/>
              </a:rPr>
              <a:t>Course is </a:t>
            </a:r>
            <a:r>
              <a:rPr lang="en-AU" sz="1000" dirty="0">
                <a:latin typeface="Museo Sans 300" panose="02000000000000000000" pitchFamily="2" charset="77"/>
              </a:rPr>
              <a:t>comprised of two courses; each containing 10 topic modules, and a personal/group project and public project </a:t>
            </a:r>
            <a:r>
              <a:rPr lang="en-AU" sz="1000" dirty="0" err="1">
                <a:latin typeface="Museo Sans 300" panose="02000000000000000000" pitchFamily="2" charset="77"/>
              </a:rPr>
              <a:t>defense</a:t>
            </a:r>
            <a:r>
              <a:rPr lang="en-AU" sz="1000" dirty="0">
                <a:latin typeface="Museo Sans 300" panose="02000000000000000000" pitchFamily="2" charset="77"/>
              </a:rPr>
              <a:t>. The first course, Blockchain Networks, is followed by the second course, </a:t>
            </a:r>
            <a:r>
              <a:rPr lang="en-AU" sz="1000" dirty="0" err="1">
                <a:latin typeface="Museo Sans 300" panose="02000000000000000000" pitchFamily="2" charset="77"/>
              </a:rPr>
              <a:t>DApps</a:t>
            </a:r>
            <a:r>
              <a:rPr lang="en-AU" sz="1000" dirty="0">
                <a:latin typeface="Museo Sans 300" panose="02000000000000000000" pitchFamily="2" charset="77"/>
              </a:rPr>
              <a:t> &amp; Solidity.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176889" y="3189111"/>
            <a:ext cx="0" cy="809042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80443" y="3038590"/>
            <a:ext cx="161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Blockchain</a:t>
            </a:r>
            <a:r>
              <a:rPr lang="en-US" sz="1200" dirty="0" smtClean="0"/>
              <a:t> Networks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984988" y="3031064"/>
            <a:ext cx="646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DApps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757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4959" y="1288545"/>
            <a:ext cx="77422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400" b="1" dirty="0">
                <a:solidFill>
                  <a:srgbClr val="17CECE"/>
                </a:solidFill>
              </a:rPr>
              <a:t>Track record </a:t>
            </a:r>
            <a:r>
              <a:rPr lang="en-US" sz="2400" dirty="0">
                <a:solidFill>
                  <a:schemeClr val="bg1"/>
                </a:solidFill>
              </a:rPr>
              <a:t>&amp; passion for </a:t>
            </a:r>
            <a:r>
              <a:rPr lang="en-US" sz="2400" b="1" dirty="0">
                <a:solidFill>
                  <a:srgbClr val="17CECE"/>
                </a:solidFill>
              </a:rPr>
              <a:t>effective training </a:t>
            </a:r>
            <a:r>
              <a:rPr lang="en-US" sz="2400" dirty="0">
                <a:solidFill>
                  <a:schemeClr val="bg1"/>
                </a:solidFill>
              </a:rPr>
              <a:t>(for job readiness)</a:t>
            </a:r>
          </a:p>
          <a:p>
            <a:pPr marL="457200" indent="-457200">
              <a:spcBef>
                <a:spcPts val="180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Dedication to </a:t>
            </a:r>
            <a:r>
              <a:rPr lang="en-US" sz="2400" b="1" dirty="0" smtClean="0">
                <a:solidFill>
                  <a:srgbClr val="17CECE"/>
                </a:solidFill>
              </a:rPr>
              <a:t>most up-to-date </a:t>
            </a:r>
            <a:r>
              <a:rPr lang="en-US" sz="2400" dirty="0" smtClean="0">
                <a:solidFill>
                  <a:schemeClr val="bg1"/>
                </a:solidFill>
              </a:rPr>
              <a:t>curriculum &amp; access to information</a:t>
            </a:r>
          </a:p>
          <a:p>
            <a:pPr marL="457200" indent="-457200">
              <a:spcBef>
                <a:spcPts val="180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Experience ‘</a:t>
            </a:r>
            <a:r>
              <a:rPr lang="en-US" sz="2400" b="1" dirty="0">
                <a:solidFill>
                  <a:srgbClr val="17CECE"/>
                </a:solidFill>
              </a:rPr>
              <a:t>d</a:t>
            </a:r>
            <a:r>
              <a:rPr lang="en-US" sz="2400" b="1" dirty="0" smtClean="0">
                <a:solidFill>
                  <a:srgbClr val="17CECE"/>
                </a:solidFill>
              </a:rPr>
              <a:t>oing &amp; building</a:t>
            </a:r>
            <a:r>
              <a:rPr lang="en-US" sz="2400" dirty="0" smtClean="0">
                <a:solidFill>
                  <a:schemeClr val="bg1"/>
                </a:solidFill>
              </a:rPr>
              <a:t>’ (not only academia)</a:t>
            </a:r>
          </a:p>
          <a:p>
            <a:pPr marL="457200" indent="-457200">
              <a:spcBef>
                <a:spcPts val="180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Strong </a:t>
            </a:r>
            <a:r>
              <a:rPr lang="en-US" sz="2400" b="1" dirty="0" smtClean="0">
                <a:solidFill>
                  <a:srgbClr val="17CECE"/>
                </a:solidFill>
              </a:rPr>
              <a:t>placement</a:t>
            </a:r>
            <a:r>
              <a:rPr lang="en-US" sz="2400" dirty="0" smtClean="0">
                <a:solidFill>
                  <a:schemeClr val="bg1"/>
                </a:solidFill>
              </a:rPr>
              <a:t> support both local &amp; international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1577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Why Kingsland’s Program?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23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l="10544" r="37666"/>
          <a:stretch/>
        </p:blipFill>
        <p:spPr>
          <a:xfrm>
            <a:off x="0" y="0"/>
            <a:ext cx="40733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5473" y="1173033"/>
            <a:ext cx="2982058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smtClean="0">
                <a:solidFill>
                  <a:schemeClr val="bg1"/>
                </a:solidFill>
              </a:rPr>
              <a:t>Track Record for Impact  Training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3143" y="608020"/>
            <a:ext cx="42211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>
                <a:solidFill>
                  <a:srgbClr val="004472"/>
                </a:solidFill>
              </a:rPr>
              <a:t>Successfully delivered global education programs for </a:t>
            </a:r>
            <a:r>
              <a:rPr lang="en-US" sz="2000" b="1" dirty="0">
                <a:solidFill>
                  <a:srgbClr val="17CECE"/>
                </a:solidFill>
              </a:rPr>
              <a:t>nearly a </a:t>
            </a:r>
            <a:r>
              <a:rPr lang="en-US" sz="2000" b="1" dirty="0" smtClean="0">
                <a:solidFill>
                  <a:srgbClr val="17CECE"/>
                </a:solidFill>
              </a:rPr>
              <a:t>decade</a:t>
            </a:r>
            <a:r>
              <a:rPr lang="en-US" sz="2000" b="1" dirty="0" smtClean="0">
                <a:solidFill>
                  <a:srgbClr val="004472"/>
                </a:solidFill>
              </a:rPr>
              <a:t/>
            </a:r>
            <a:br>
              <a:rPr lang="en-US" sz="2000" b="1" dirty="0" smtClean="0">
                <a:solidFill>
                  <a:srgbClr val="004472"/>
                </a:solidFill>
              </a:rPr>
            </a:br>
            <a:endParaRPr lang="en-US" sz="2000" b="1" dirty="0" smtClean="0">
              <a:solidFill>
                <a:srgbClr val="004472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solidFill>
                  <a:srgbClr val="004472"/>
                </a:solidFill>
              </a:rPr>
              <a:t>Over </a:t>
            </a:r>
            <a:r>
              <a:rPr lang="en-US" sz="2000" b="1" dirty="0">
                <a:solidFill>
                  <a:srgbClr val="17CECE"/>
                </a:solidFill>
              </a:rPr>
              <a:t>275,000 students </a:t>
            </a:r>
            <a:r>
              <a:rPr lang="en-US" sz="2000" dirty="0" smtClean="0">
                <a:solidFill>
                  <a:srgbClr val="004472"/>
                </a:solidFill>
              </a:rPr>
              <a:t>worldwide (i.e. US, Bulgaria)</a:t>
            </a:r>
            <a:endParaRPr lang="en-US" sz="2000" dirty="0">
              <a:solidFill>
                <a:srgbClr val="004472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solidFill>
                <a:srgbClr val="004472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solidFill>
                  <a:srgbClr val="004472"/>
                </a:solidFill>
              </a:rPr>
              <a:t>History of </a:t>
            </a:r>
            <a:r>
              <a:rPr lang="en-US" sz="2000" b="1" dirty="0" smtClean="0">
                <a:solidFill>
                  <a:srgbClr val="17CECE"/>
                </a:solidFill>
              </a:rPr>
              <a:t>90+% placement rate </a:t>
            </a:r>
            <a:r>
              <a:rPr lang="en-US" sz="2000" dirty="0" smtClean="0">
                <a:solidFill>
                  <a:srgbClr val="004472"/>
                </a:solidFill>
              </a:rPr>
              <a:t>in relevant jobs</a:t>
            </a:r>
            <a:endParaRPr lang="en-US" sz="2000" b="1" dirty="0" smtClean="0">
              <a:solidFill>
                <a:srgbClr val="17CECE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2000" b="1" dirty="0" smtClean="0">
              <a:solidFill>
                <a:srgbClr val="17CECE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b="1" dirty="0">
                <a:solidFill>
                  <a:srgbClr val="17CECE"/>
                </a:solidFill>
              </a:rPr>
              <a:t>SACS-CASI </a:t>
            </a:r>
            <a:r>
              <a:rPr lang="en-US" sz="2000" b="1" dirty="0" smtClean="0">
                <a:solidFill>
                  <a:srgbClr val="17CECE"/>
                </a:solidFill>
              </a:rPr>
              <a:t>Accreditation</a:t>
            </a:r>
            <a:endParaRPr lang="en-US" sz="2000" b="1" dirty="0">
              <a:solidFill>
                <a:srgbClr val="17CEC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44" y="144261"/>
            <a:ext cx="743842" cy="729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35" y="4351451"/>
            <a:ext cx="588307" cy="5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l="10544" r="37666"/>
          <a:stretch/>
        </p:blipFill>
        <p:spPr>
          <a:xfrm>
            <a:off x="0" y="0"/>
            <a:ext cx="40733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58436" y="1680174"/>
            <a:ext cx="29820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Award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Winning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Education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Provider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87650" y="393452"/>
            <a:ext cx="4242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7CECE"/>
                </a:solidFill>
              </a:rPr>
              <a:t>Trusted</a:t>
            </a:r>
            <a:r>
              <a:rPr lang="en-US" sz="2000" dirty="0">
                <a:solidFill>
                  <a:srgbClr val="004472"/>
                </a:solidFill>
              </a:rPr>
              <a:t> by some of the world’s most respected companies, universities, government agencies and not-for-profits, and have delivered our </a:t>
            </a:r>
            <a:r>
              <a:rPr lang="en-US" sz="2000" b="1" dirty="0">
                <a:solidFill>
                  <a:srgbClr val="17CECE"/>
                </a:solidFill>
              </a:rPr>
              <a:t>award-winning programs </a:t>
            </a:r>
            <a:r>
              <a:rPr lang="en-US" sz="2000" dirty="0">
                <a:solidFill>
                  <a:srgbClr val="004472"/>
                </a:solidFill>
              </a:rPr>
              <a:t>for: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15" y="2559786"/>
            <a:ext cx="4298227" cy="2319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44" y="144261"/>
            <a:ext cx="743842" cy="729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35" y="4351451"/>
            <a:ext cx="588307" cy="5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849" y="21075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Curriculum Advisors &amp; Development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1800" dirty="0" smtClean="0">
                <a:solidFill>
                  <a:srgbClr val="17CECE"/>
                </a:solidFill>
              </a:rPr>
              <a:t>A </a:t>
            </a:r>
            <a:r>
              <a:rPr lang="en-US" sz="1800" dirty="0">
                <a:solidFill>
                  <a:srgbClr val="17CECE"/>
                </a:solidFill>
              </a:rPr>
              <a:t>World-Class Curriculum Designed </a:t>
            </a:r>
            <a:r>
              <a:rPr lang="en-US" sz="1800" dirty="0" smtClean="0">
                <a:solidFill>
                  <a:srgbClr val="17CECE"/>
                </a:solidFill>
              </a:rPr>
              <a:t>&amp; Updated By Developers</a:t>
            </a:r>
            <a:endParaRPr lang="en-US" sz="1800" dirty="0">
              <a:solidFill>
                <a:srgbClr val="17CEC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  <p:sp>
        <p:nvSpPr>
          <p:cNvPr id="12" name="Shape 156"/>
          <p:cNvSpPr txBox="1"/>
          <p:nvPr/>
        </p:nvSpPr>
        <p:spPr>
          <a:xfrm>
            <a:off x="139403" y="3100163"/>
            <a:ext cx="1637032" cy="74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Steve</a:t>
            </a:r>
            <a:br>
              <a:rPr lang="en-GB" sz="1800" b="1" dirty="0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en-GB" sz="1800" b="1" dirty="0" err="1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Dakh</a:t>
            </a:r>
            <a:endParaRPr lang="en-GB" sz="1100" dirty="0" smtClean="0">
              <a:solidFill>
                <a:srgbClr val="FFFFFF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Ethereum</a:t>
            </a:r>
            <a:r>
              <a:rPr lang="en-GB" sz="1200" b="1" dirty="0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, </a:t>
            </a:r>
            <a:br>
              <a:rPr lang="en-GB" sz="1200" b="1" dirty="0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en-GB" sz="1200" b="1" dirty="0" err="1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Kryptokit</a:t>
            </a:r>
            <a:endParaRPr lang="en-GB" sz="1200" b="1" dirty="0" smtClean="0">
              <a:solidFill>
                <a:srgbClr val="17CECE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" name="Shape 156"/>
          <p:cNvSpPr txBox="1"/>
          <p:nvPr/>
        </p:nvSpPr>
        <p:spPr>
          <a:xfrm>
            <a:off x="1939045" y="3100163"/>
            <a:ext cx="1637032" cy="74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Craig</a:t>
            </a:r>
            <a:br>
              <a:rPr lang="en-GB" sz="1600" b="1" dirty="0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en-GB" sz="1600" b="1" dirty="0" err="1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Sellars</a:t>
            </a:r>
            <a:endParaRPr lang="en-GB" sz="1100" dirty="0" smtClean="0">
              <a:solidFill>
                <a:srgbClr val="FFFFFF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Tether, Omni, </a:t>
            </a:r>
            <a:r>
              <a:rPr lang="en-GB" sz="1200" b="1" dirty="0" err="1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vAtomic</a:t>
            </a:r>
            <a:endParaRPr lang="en-GB" sz="1200" b="1" dirty="0" smtClean="0">
              <a:solidFill>
                <a:srgbClr val="17CECE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7CECE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" name="Shape 156"/>
          <p:cNvSpPr txBox="1"/>
          <p:nvPr/>
        </p:nvSpPr>
        <p:spPr>
          <a:xfrm>
            <a:off x="3634953" y="3000164"/>
            <a:ext cx="1731932" cy="74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Gabriel</a:t>
            </a:r>
            <a:br>
              <a:rPr lang="en-GB" sz="1600" b="1" dirty="0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</a:br>
            <a:r>
              <a:rPr lang="en-GB" sz="1600" b="1" dirty="0" err="1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Kurman</a:t>
            </a:r>
            <a:endParaRPr lang="en-GB" sz="1100" dirty="0" smtClean="0">
              <a:solidFill>
                <a:srgbClr val="FFFFFF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RSK Labs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" name="Shape 156"/>
          <p:cNvSpPr txBox="1"/>
          <p:nvPr/>
        </p:nvSpPr>
        <p:spPr>
          <a:xfrm>
            <a:off x="5485416" y="3000163"/>
            <a:ext cx="1731932" cy="74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Riccardo </a:t>
            </a:r>
            <a:r>
              <a:rPr lang="en-GB" sz="1600" b="1" dirty="0" err="1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Spagni</a:t>
            </a:r>
            <a:endParaRPr lang="en-GB" sz="1100" dirty="0" smtClean="0">
              <a:solidFill>
                <a:srgbClr val="FFFFFF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Monero</a:t>
            </a:r>
            <a:endParaRPr lang="en-GB" sz="1200" b="1" dirty="0" smtClean="0">
              <a:solidFill>
                <a:srgbClr val="17CECE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" name="Shape 156"/>
          <p:cNvSpPr txBox="1"/>
          <p:nvPr/>
        </p:nvSpPr>
        <p:spPr>
          <a:xfrm>
            <a:off x="7329137" y="3000165"/>
            <a:ext cx="1731932" cy="74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Paul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err="1" smtClean="0">
                <a:solidFill>
                  <a:srgbClr val="FFFFFF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Puey</a:t>
            </a:r>
            <a:endParaRPr lang="en-GB" sz="1100" dirty="0" smtClean="0">
              <a:solidFill>
                <a:srgbClr val="FFFFFF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Edge, </a:t>
            </a:r>
            <a:r>
              <a:rPr lang="en-GB" sz="1200" b="1" dirty="0" err="1" smtClean="0">
                <a:solidFill>
                  <a:srgbClr val="17CECE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Airbits</a:t>
            </a:r>
            <a:endParaRPr lang="en-GB" sz="1200" b="1" dirty="0" smtClean="0">
              <a:solidFill>
                <a:srgbClr val="17CECE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1" y="1433747"/>
            <a:ext cx="1237976" cy="12379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32" y="1433747"/>
            <a:ext cx="1237976" cy="12379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683" y="1449855"/>
            <a:ext cx="1237976" cy="12379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67" y="1433747"/>
            <a:ext cx="1237976" cy="12379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76" y="1398743"/>
            <a:ext cx="1239921" cy="12399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</p:pic>
      <p:sp>
        <p:nvSpPr>
          <p:cNvPr id="7" name="Cross 6"/>
          <p:cNvSpPr/>
          <p:nvPr/>
        </p:nvSpPr>
        <p:spPr>
          <a:xfrm>
            <a:off x="790222" y="4233331"/>
            <a:ext cx="564445" cy="517407"/>
          </a:xfrm>
          <a:prstGeom prst="plus">
            <a:avLst>
              <a:gd name="adj" fmla="val 32895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62667" y="4120456"/>
            <a:ext cx="5924905" cy="677108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Currently, SIX Full-time Curriculum Developers</a:t>
            </a:r>
          </a:p>
          <a:p>
            <a:pPr algn="ctr"/>
            <a:r>
              <a:rPr lang="en-US" sz="1600" b="1" i="1" dirty="0" smtClean="0">
                <a:solidFill>
                  <a:schemeClr val="bg1"/>
                </a:solidFill>
              </a:rPr>
              <a:t>Constant Curriculum Updates (~every 2+ Weeks)!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12148" y="3941705"/>
            <a:ext cx="6190074" cy="1006593"/>
          </a:xfrm>
          <a:prstGeom prst="round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"/>
            <a:ext cx="9136481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47" y="234230"/>
            <a:ext cx="4000670" cy="794800"/>
          </a:xfrm>
          <a:prstGeom prst="rect">
            <a:avLst/>
          </a:prstGeom>
        </p:spPr>
      </p:pic>
      <p:pic>
        <p:nvPicPr>
          <p:cNvPr id="81" name="Shape 226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133" y="1995388"/>
            <a:ext cx="1622396" cy="162238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247"/>
          <p:cNvSpPr txBox="1"/>
          <p:nvPr/>
        </p:nvSpPr>
        <p:spPr>
          <a:xfrm flipH="1">
            <a:off x="4880979" y="1230941"/>
            <a:ext cx="535759" cy="21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rgbClr val="C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2100" b="1" dirty="0">
              <a:solidFill>
                <a:srgbClr val="C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069C76EC-B7B4-9643-B4A6-EE9CEDB23BAF}"/>
              </a:ext>
            </a:extLst>
          </p:cNvPr>
          <p:cNvSpPr txBox="1"/>
          <p:nvPr/>
        </p:nvSpPr>
        <p:spPr>
          <a:xfrm>
            <a:off x="545629" y="1256825"/>
            <a:ext cx="2690519" cy="325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  <a:buClrTx/>
            </a:pPr>
            <a:r>
              <a:rPr lang="en-US" sz="1800" b="1" dirty="0" smtClean="0">
                <a:solidFill>
                  <a:srgbClr val="FFFFFF"/>
                </a:solidFill>
                <a:latin typeface="Museo Sans 700" panose="02000000000000000000" pitchFamily="2" charset="77"/>
              </a:rPr>
              <a:t>OUTSOURCING. </a:t>
            </a:r>
          </a:p>
          <a:p>
            <a:pPr algn="ctr">
              <a:lnSpc>
                <a:spcPct val="110000"/>
              </a:lnSpc>
              <a:buClrTx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  <a:latin typeface="Museo Sans 100" panose="02000000000000000000" pitchFamily="2" charset="77"/>
              </a:rPr>
              <a:t>Quickly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useo Sans 100" panose="02000000000000000000" pitchFamily="2" charset="77"/>
              </a:rPr>
              <a:t>and effectively increase your company’s capacity to deliver </a:t>
            </a:r>
          </a:p>
          <a:p>
            <a:pPr algn="ctr">
              <a:lnSpc>
                <a:spcPct val="110000"/>
              </a:lnSpc>
              <a:buClrTx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useo Sans 100" panose="02000000000000000000" pitchFamily="2" charset="77"/>
              </a:rPr>
              <a:t>high-value blockchain projects with the flexibility to scale up or scale down your blockchain developer needs depending on project demands.</a:t>
            </a:r>
          </a:p>
          <a:p>
            <a:pPr algn="ctr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  <a:latin typeface="Museo Sans 100" panose="02000000000000000000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069C76EC-B7B4-9643-B4A6-EE9CEDB23BAF}"/>
              </a:ext>
            </a:extLst>
          </p:cNvPr>
          <p:cNvSpPr txBox="1"/>
          <p:nvPr/>
        </p:nvSpPr>
        <p:spPr>
          <a:xfrm>
            <a:off x="5813779" y="1256825"/>
            <a:ext cx="2953926" cy="298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US" sz="1800" b="1" dirty="0" smtClean="0">
                <a:solidFill>
                  <a:srgbClr val="FFFFFF"/>
                </a:solidFill>
                <a:latin typeface="Museo Sans 700" panose="02000000000000000000" pitchFamily="2" charset="77"/>
              </a:rPr>
              <a:t>OUT-STAFFING. </a:t>
            </a:r>
          </a:p>
          <a:p>
            <a:pPr algn="ctr">
              <a:lnSpc>
                <a:spcPct val="110000"/>
              </a:lnSpc>
            </a:pPr>
            <a:r>
              <a:rPr lang="en-US" sz="1600" dirty="0" smtClean="0">
                <a:solidFill>
                  <a:srgbClr val="D9D9D9"/>
                </a:solidFill>
                <a:latin typeface="Museo Sans 100" panose="02000000000000000000" pitchFamily="2" charset="77"/>
              </a:rPr>
              <a:t>Get access </a:t>
            </a:r>
            <a:r>
              <a:rPr lang="en-US" sz="1600" dirty="0">
                <a:solidFill>
                  <a:srgbClr val="D9D9D9"/>
                </a:solidFill>
                <a:latin typeface="Museo Sans 100" panose="02000000000000000000" pitchFamily="2" charset="77"/>
              </a:rPr>
              <a:t>to the world’s most diverse and highly-talented pool of blockchain developers, allowing you to focus on core aspects of your business, without the distraction and cost of staff recruitment and retention.</a:t>
            </a:r>
          </a:p>
          <a:p>
            <a:pPr algn="ctr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69C76EC-B7B4-9643-B4A6-EE9CEDB23BAF}"/>
              </a:ext>
            </a:extLst>
          </p:cNvPr>
          <p:cNvSpPr txBox="1"/>
          <p:nvPr/>
        </p:nvSpPr>
        <p:spPr>
          <a:xfrm>
            <a:off x="2511772" y="4579508"/>
            <a:ext cx="4543777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  <a:buClrTx/>
            </a:pPr>
            <a:r>
              <a:rPr lang="en-US" sz="1600" b="1" i="1" dirty="0" smtClean="0">
                <a:solidFill>
                  <a:srgbClr val="FFFFFF"/>
                </a:solidFill>
                <a:latin typeface="Museo Sans 700" panose="02000000000000000000" pitchFamily="2" charset="77"/>
              </a:rPr>
              <a:t>Bulgaria, Philippines</a:t>
            </a:r>
            <a:r>
              <a:rPr lang="en-US" i="1" dirty="0" smtClean="0">
                <a:solidFill>
                  <a:srgbClr val="FFFFFF"/>
                </a:solidFill>
                <a:latin typeface="Museo Sans 700" panose="02000000000000000000" pitchFamily="2" charset="77"/>
              </a:rPr>
              <a:t>, more centers in the works</a:t>
            </a:r>
            <a:r>
              <a:rPr lang="mr-IN" i="1" dirty="0" smtClean="0">
                <a:solidFill>
                  <a:srgbClr val="FFFFFF"/>
                </a:solidFill>
                <a:latin typeface="Museo Sans 700" panose="02000000000000000000" pitchFamily="2" charset="77"/>
              </a:rPr>
              <a:t>…</a:t>
            </a:r>
            <a:endParaRPr lang="en-US" i="1" dirty="0" smtClean="0">
              <a:solidFill>
                <a:srgbClr val="FFFFFF"/>
              </a:solidFill>
              <a:latin typeface="Museo Sans 7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0143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07214" y="361273"/>
            <a:ext cx="7772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A Selection of Companies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b="1" dirty="0" smtClean="0">
                <a:solidFill>
                  <a:schemeClr val="bg1"/>
                </a:solidFill>
              </a:rPr>
              <a:t>eeking Kingsland Certified Developers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255120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</a:rPr>
              <a:t>To </a:t>
            </a:r>
            <a:r>
              <a:rPr lang="en-US" sz="2400" b="1" i="1" dirty="0">
                <a:solidFill>
                  <a:schemeClr val="bg1"/>
                </a:solidFill>
              </a:rPr>
              <a:t>date, we have </a:t>
            </a:r>
            <a:r>
              <a:rPr lang="en-US" sz="2400" b="1" i="1" dirty="0" smtClean="0">
                <a:solidFill>
                  <a:srgbClr val="17CECE"/>
                </a:solidFill>
              </a:rPr>
              <a:t>over 9,000 requests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777994"/>
            <a:ext cx="9144000" cy="20978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29" y="2049866"/>
            <a:ext cx="8699660" cy="15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4959" y="1288545"/>
            <a:ext cx="774229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Track record &amp; passion for </a:t>
            </a:r>
            <a:r>
              <a:rPr lang="en-US" sz="2400" b="1" dirty="0">
                <a:solidFill>
                  <a:srgbClr val="17CECE"/>
                </a:solidFill>
              </a:rPr>
              <a:t>effective training </a:t>
            </a:r>
            <a:r>
              <a:rPr lang="en-US" sz="2400" dirty="0">
                <a:solidFill>
                  <a:schemeClr val="bg1"/>
                </a:solidFill>
              </a:rPr>
              <a:t>(for job readiness)</a:t>
            </a:r>
          </a:p>
          <a:p>
            <a:pPr marL="457200" indent="-457200">
              <a:spcBef>
                <a:spcPts val="180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Dedication to </a:t>
            </a:r>
            <a:r>
              <a:rPr lang="en-US" sz="2400" b="1" dirty="0" smtClean="0">
                <a:solidFill>
                  <a:srgbClr val="17CECE"/>
                </a:solidFill>
              </a:rPr>
              <a:t>most up-to-date </a:t>
            </a:r>
            <a:r>
              <a:rPr lang="en-US" sz="2400" dirty="0" smtClean="0">
                <a:solidFill>
                  <a:schemeClr val="bg1"/>
                </a:solidFill>
              </a:rPr>
              <a:t>curriculum &amp; access to information</a:t>
            </a:r>
          </a:p>
          <a:p>
            <a:pPr marL="457200" indent="-457200">
              <a:spcBef>
                <a:spcPts val="180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Experience ‘</a:t>
            </a:r>
            <a:r>
              <a:rPr lang="en-US" sz="2400" b="1" dirty="0">
                <a:solidFill>
                  <a:srgbClr val="17CECE"/>
                </a:solidFill>
              </a:rPr>
              <a:t>d</a:t>
            </a:r>
            <a:r>
              <a:rPr lang="en-US" sz="2400" b="1" dirty="0" smtClean="0">
                <a:solidFill>
                  <a:srgbClr val="17CECE"/>
                </a:solidFill>
              </a:rPr>
              <a:t>oing &amp; building</a:t>
            </a:r>
            <a:r>
              <a:rPr lang="en-US" sz="2400" dirty="0" smtClean="0">
                <a:solidFill>
                  <a:schemeClr val="bg1"/>
                </a:solidFill>
              </a:rPr>
              <a:t>’ (not only academia)</a:t>
            </a:r>
          </a:p>
          <a:p>
            <a:pPr marL="457200" indent="-457200">
              <a:spcBef>
                <a:spcPts val="1800"/>
              </a:spcBef>
              <a:buClr>
                <a:schemeClr val="bg1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Strong </a:t>
            </a:r>
            <a:r>
              <a:rPr lang="en-US" sz="2400" b="1" dirty="0" smtClean="0">
                <a:solidFill>
                  <a:srgbClr val="17CECE"/>
                </a:solidFill>
              </a:rPr>
              <a:t>placement</a:t>
            </a:r>
            <a:r>
              <a:rPr lang="en-US" sz="2400" dirty="0" smtClean="0">
                <a:solidFill>
                  <a:schemeClr val="bg1"/>
                </a:solidFill>
              </a:rPr>
              <a:t> support both local &amp; international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1577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Why Kingsland’s Program?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48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67111" y="410250"/>
            <a:ext cx="417688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DEVELOPERS:</a:t>
            </a:r>
          </a:p>
          <a:p>
            <a:pPr marL="285750" indent="-285750">
              <a:spcBef>
                <a:spcPts val="1200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Join our course in Seoul          (1</a:t>
            </a:r>
            <a:r>
              <a:rPr lang="en-US" sz="2000" baseline="30000" dirty="0" smtClean="0">
                <a:solidFill>
                  <a:schemeClr val="bg1"/>
                </a:solidFill>
              </a:rPr>
              <a:t>st</a:t>
            </a:r>
            <a:r>
              <a:rPr lang="en-US" sz="2000" dirty="0" smtClean="0">
                <a:solidFill>
                  <a:schemeClr val="bg1"/>
                </a:solidFill>
              </a:rPr>
              <a:t> week Sept).  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Register to take assessment exam for potential scholarships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CORPORATES:</a:t>
            </a:r>
          </a:p>
          <a:p>
            <a:pPr marL="285750" indent="-285750">
              <a:spcBef>
                <a:spcPts val="1200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Send employees to the training and </a:t>
            </a:r>
          </a:p>
          <a:p>
            <a:pPr marL="285750" indent="-285750">
              <a:spcBef>
                <a:spcPts val="1200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</a:t>
            </a:r>
            <a:r>
              <a:rPr lang="en-US" sz="2000" dirty="0" smtClean="0">
                <a:solidFill>
                  <a:schemeClr val="bg1"/>
                </a:solidFill>
              </a:rPr>
              <a:t>ecruit our certified </a:t>
            </a:r>
            <a:r>
              <a:rPr lang="en-US" sz="2000" dirty="0" err="1" smtClean="0">
                <a:solidFill>
                  <a:schemeClr val="bg1"/>
                </a:solidFill>
              </a:rPr>
              <a:t>blockchain</a:t>
            </a:r>
            <a:r>
              <a:rPr lang="en-US" sz="2000" dirty="0" smtClean="0">
                <a:solidFill>
                  <a:schemeClr val="bg1"/>
                </a:solidFill>
              </a:rPr>
              <a:t> engineers</a:t>
            </a:r>
            <a:endParaRPr lang="en-US" sz="2400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</a:pPr>
            <a:endParaRPr lang="en-US" sz="2400" b="1" dirty="0" smtClean="0">
              <a:solidFill>
                <a:srgbClr val="17CEC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4" y="857893"/>
            <a:ext cx="3902697" cy="780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4" y="2187707"/>
            <a:ext cx="3560382" cy="779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4" y="3516707"/>
            <a:ext cx="3805507" cy="75602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582239" y="399203"/>
            <a:ext cx="0" cy="40223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95475" y="4473144"/>
            <a:ext cx="4270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err="1" smtClean="0">
                <a:solidFill>
                  <a:schemeClr val="bg1"/>
                </a:solidFill>
              </a:rPr>
              <a:t>kingsland.academy</a:t>
            </a:r>
            <a:r>
              <a:rPr lang="en-US" sz="1800" i="1" dirty="0" smtClean="0">
                <a:solidFill>
                  <a:schemeClr val="bg1"/>
                </a:solidFill>
              </a:rPr>
              <a:t>/</a:t>
            </a:r>
            <a:r>
              <a:rPr lang="en-US" sz="1800" i="1" dirty="0" err="1" smtClean="0">
                <a:solidFill>
                  <a:schemeClr val="bg1"/>
                </a:solidFill>
              </a:rPr>
              <a:t>seoul</a:t>
            </a:r>
            <a:r>
              <a:rPr lang="en-US" sz="1800" i="1" dirty="0" smtClean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en-US" sz="1800" i="1" dirty="0" err="1" smtClean="0">
                <a:solidFill>
                  <a:schemeClr val="bg1"/>
                </a:solidFill>
              </a:rPr>
              <a:t>robert@kingsland.academy</a:t>
            </a:r>
            <a:endParaRPr lang="en-US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54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8623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Who’s going to build the future?</a:t>
            </a:r>
          </a:p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Blockchain</a:t>
            </a:r>
            <a:r>
              <a:rPr lang="en-US" sz="2800" b="1" dirty="0" smtClean="0">
                <a:solidFill>
                  <a:schemeClr val="bg1"/>
                </a:solidFill>
              </a:rPr>
              <a:t> developers are in short supply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8668" y="2554724"/>
            <a:ext cx="549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188 have plans to implement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Blockchain</a:t>
            </a:r>
            <a:r>
              <a:rPr lang="en-US" sz="2000" dirty="0" smtClean="0">
                <a:solidFill>
                  <a:schemeClr val="bg1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4240" y="3409947"/>
            <a:ext cx="648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17CECE"/>
                </a:solidFill>
              </a:rPr>
              <a:t>Only 12 could find engineers to do 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1941" y="4753891"/>
            <a:ext cx="524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solidFill>
                  <a:schemeClr val="bg1"/>
                </a:solidFill>
              </a:rPr>
              <a:t>Source: </a:t>
            </a:r>
            <a:r>
              <a:rPr lang="en-US" sz="1200" i="1" dirty="0" err="1" smtClean="0">
                <a:solidFill>
                  <a:schemeClr val="bg1"/>
                </a:solidFill>
              </a:rPr>
              <a:t>Synechron</a:t>
            </a:r>
            <a:endParaRPr lang="en-US" sz="1200" i="1" dirty="0" smtClean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 t="31096" r="54404" b="10965"/>
          <a:stretch/>
        </p:blipFill>
        <p:spPr>
          <a:xfrm>
            <a:off x="493842" y="1757815"/>
            <a:ext cx="3434826" cy="29584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607154" y="2903911"/>
            <a:ext cx="5498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Survey of 200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Fortune 500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Executives: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4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0" b="35111"/>
          <a:stretch/>
        </p:blipFill>
        <p:spPr>
          <a:xfrm>
            <a:off x="116957" y="1892216"/>
            <a:ext cx="8910083" cy="1569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" y="3913133"/>
            <a:ext cx="9144001" cy="40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There are currently 14 open jobs for every </a:t>
            </a:r>
            <a:r>
              <a:rPr lang="en-US" sz="2000" dirty="0" err="1" smtClean="0">
                <a:solidFill>
                  <a:schemeClr val="bg1"/>
                </a:solidFill>
              </a:rPr>
              <a:t>blockchain</a:t>
            </a:r>
            <a:r>
              <a:rPr lang="en-US" sz="2000" dirty="0" smtClean="0">
                <a:solidFill>
                  <a:schemeClr val="bg1"/>
                </a:solidFill>
              </a:rPr>
              <a:t> engineer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8623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Who’s going to build the future?</a:t>
            </a:r>
          </a:p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Blockchain</a:t>
            </a:r>
            <a:r>
              <a:rPr lang="en-US" sz="2800" b="1" dirty="0" smtClean="0">
                <a:solidFill>
                  <a:schemeClr val="bg1"/>
                </a:solidFill>
              </a:rPr>
              <a:t> developers are in short supply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7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957459" y="2973125"/>
            <a:ext cx="917700" cy="917700"/>
          </a:xfrm>
          <a:prstGeom prst="ellipse">
            <a:avLst/>
          </a:prstGeom>
          <a:solidFill>
            <a:srgbClr val="0103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-686599" y="735257"/>
            <a:ext cx="1070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The </a:t>
            </a:r>
            <a:r>
              <a:rPr lang="en-US" sz="2800" b="1" dirty="0" err="1">
                <a:solidFill>
                  <a:schemeClr val="bg1"/>
                </a:solidFill>
              </a:rPr>
              <a:t>Blockchain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u="sng" dirty="0">
                <a:solidFill>
                  <a:schemeClr val="bg1"/>
                </a:solidFill>
              </a:rPr>
              <a:t>job market </a:t>
            </a:r>
            <a:r>
              <a:rPr lang="en-US" sz="2800" b="1" dirty="0">
                <a:solidFill>
                  <a:schemeClr val="bg1"/>
                </a:solidFill>
              </a:rPr>
              <a:t>is </a:t>
            </a:r>
            <a:r>
              <a:rPr lang="en-US" sz="2800" b="1" dirty="0" smtClean="0">
                <a:solidFill>
                  <a:schemeClr val="bg1"/>
                </a:solidFill>
              </a:rPr>
              <a:t>forecast to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17CECE"/>
                </a:solidFill>
              </a:rPr>
              <a:t>grow </a:t>
            </a:r>
            <a:r>
              <a:rPr lang="en-US" sz="2800" b="1" dirty="0">
                <a:solidFill>
                  <a:srgbClr val="17CECE"/>
                </a:solidFill>
              </a:rPr>
              <a:t>16x in the next 7 </a:t>
            </a:r>
            <a:r>
              <a:rPr lang="en-US" sz="2800" b="1" dirty="0" smtClean="0">
                <a:solidFill>
                  <a:srgbClr val="17CECE"/>
                </a:solidFill>
              </a:rPr>
              <a:t>years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" t="23012" r="-1850" b="21105"/>
          <a:stretch/>
        </p:blipFill>
        <p:spPr>
          <a:xfrm>
            <a:off x="1" y="1598604"/>
            <a:ext cx="9144000" cy="28989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51308" y="4744902"/>
            <a:ext cx="524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solidFill>
                  <a:schemeClr val="bg1"/>
                </a:solidFill>
              </a:rPr>
              <a:t>Source: Grand View Research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4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3476" y="662285"/>
            <a:ext cx="9144001" cy="96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What happens if market growth continues, </a:t>
            </a:r>
            <a:br>
              <a:rPr lang="en-US" sz="2800" b="1" dirty="0" smtClean="0">
                <a:solidFill>
                  <a:schemeClr val="bg1"/>
                </a:solidFill>
              </a:rPr>
            </a:br>
            <a:r>
              <a:rPr lang="en-US" sz="2800" b="1" dirty="0" smtClean="0">
                <a:solidFill>
                  <a:schemeClr val="bg1"/>
                </a:solidFill>
              </a:rPr>
              <a:t>but there’s no course correction?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8744" y="1630869"/>
            <a:ext cx="6995406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Potential for an </a:t>
            </a:r>
            <a:r>
              <a:rPr lang="en-US" sz="2200" dirty="0" smtClean="0">
                <a:solidFill>
                  <a:srgbClr val="17CECE"/>
                </a:solidFill>
              </a:rPr>
              <a:t>industry-wide </a:t>
            </a:r>
            <a:r>
              <a:rPr lang="en-US" sz="2200" dirty="0">
                <a:solidFill>
                  <a:srgbClr val="17CECE"/>
                </a:solidFill>
              </a:rPr>
              <a:t>bottleneck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Threat of </a:t>
            </a:r>
            <a:r>
              <a:rPr lang="en-US" sz="2200" dirty="0" smtClean="0">
                <a:solidFill>
                  <a:srgbClr val="17CECE"/>
                </a:solidFill>
              </a:rPr>
              <a:t>sector implosion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r>
              <a:rPr lang="en-US" sz="2200" dirty="0" err="1" smtClean="0">
                <a:solidFill>
                  <a:schemeClr val="bg1"/>
                </a:solidFill>
              </a:rPr>
              <a:t>Blockchain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projects </a:t>
            </a:r>
            <a:r>
              <a:rPr lang="en-US" sz="2200" dirty="0" smtClean="0">
                <a:solidFill>
                  <a:srgbClr val="17CECE"/>
                </a:solidFill>
              </a:rPr>
              <a:t>stalled indefinitely</a:t>
            </a:r>
            <a:endParaRPr lang="en-US" sz="2200" dirty="0">
              <a:solidFill>
                <a:srgbClr val="17CEC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5404" y="3730972"/>
            <a:ext cx="711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BUT also a RARE OPPORTUNITY  for </a:t>
            </a:r>
            <a:r>
              <a:rPr lang="en-US" sz="2400" b="1" dirty="0" err="1" smtClean="0">
                <a:solidFill>
                  <a:schemeClr val="bg1"/>
                </a:solidFill>
              </a:rPr>
              <a:t>Blockchain</a:t>
            </a:r>
            <a:r>
              <a:rPr lang="en-US" sz="2400" b="1" dirty="0" smtClean="0">
                <a:solidFill>
                  <a:schemeClr val="bg1"/>
                </a:solidFill>
              </a:rPr>
              <a:t> Developers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19479" y="3631268"/>
            <a:ext cx="6782740" cy="997185"/>
          </a:xfrm>
          <a:prstGeom prst="roundRect">
            <a:avLst/>
          </a:prstGeom>
          <a:noFill/>
          <a:ln w="571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8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2072551"/>
            <a:ext cx="9144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Why has the </a:t>
            </a:r>
            <a:r>
              <a:rPr lang="en-US" sz="2800" dirty="0" err="1">
                <a:solidFill>
                  <a:schemeClr val="bg1"/>
                </a:solidFill>
              </a:rPr>
              <a:t>Blockchain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ecosystem been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slow </a:t>
            </a:r>
            <a:r>
              <a:rPr lang="en-US" sz="3600" b="1" dirty="0">
                <a:solidFill>
                  <a:schemeClr val="bg1"/>
                </a:solidFill>
              </a:rPr>
              <a:t>to train new </a:t>
            </a:r>
            <a:r>
              <a:rPr lang="en-US" sz="3600" b="1" dirty="0" smtClean="0">
                <a:solidFill>
                  <a:schemeClr val="bg1"/>
                </a:solidFill>
              </a:rPr>
              <a:t>developers?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104751" y="3624401"/>
            <a:ext cx="3693000" cy="36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5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l="10544" r="37666"/>
          <a:stretch/>
        </p:blipFill>
        <p:spPr>
          <a:xfrm>
            <a:off x="0" y="0"/>
            <a:ext cx="40733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58436" y="2074101"/>
            <a:ext cx="298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chemeClr val="bg1"/>
                </a:solidFill>
              </a:rPr>
              <a:t>3 Critical</a:t>
            </a:r>
            <a:br>
              <a:rPr lang="en-US" sz="3200" b="1" smtClean="0">
                <a:solidFill>
                  <a:schemeClr val="bg1"/>
                </a:solidFill>
              </a:rPr>
            </a:br>
            <a:r>
              <a:rPr lang="en-US" sz="3200" b="1" smtClean="0">
                <a:solidFill>
                  <a:schemeClr val="bg1"/>
                </a:solidFill>
              </a:rPr>
              <a:t>Challenges:</a:t>
            </a:r>
            <a:endParaRPr 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8020" y="764550"/>
            <a:ext cx="43889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solidFill>
                  <a:srgbClr val="17CECE"/>
                </a:solidFill>
              </a:rPr>
              <a:t>Blockchain</a:t>
            </a:r>
            <a:r>
              <a:rPr lang="en-US" sz="2000" b="1" dirty="0">
                <a:solidFill>
                  <a:srgbClr val="17CECE"/>
                </a:solidFill>
              </a:rPr>
              <a:t> tech moves too quickly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to </a:t>
            </a:r>
            <a:r>
              <a:rPr lang="en-US" sz="2000" dirty="0" smtClean="0">
                <a:solidFill>
                  <a:srgbClr val="002060"/>
                </a:solidFill>
              </a:rPr>
              <a:t>be integrated </a:t>
            </a:r>
            <a:r>
              <a:rPr lang="en-US" sz="2000" dirty="0">
                <a:solidFill>
                  <a:srgbClr val="002060"/>
                </a:solidFill>
              </a:rPr>
              <a:t>into most traditional </a:t>
            </a:r>
            <a:r>
              <a:rPr lang="en-US" sz="2000" dirty="0" smtClean="0">
                <a:solidFill>
                  <a:srgbClr val="002060"/>
                </a:solidFill>
              </a:rPr>
              <a:t>curriculum structures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>
                <a:solidFill>
                  <a:srgbClr val="17CECE"/>
                </a:solidFill>
              </a:rPr>
              <a:t>Blockchain</a:t>
            </a:r>
            <a:r>
              <a:rPr lang="en-US" sz="2000" b="1" dirty="0">
                <a:solidFill>
                  <a:srgbClr val="17CECE"/>
                </a:solidFill>
              </a:rPr>
              <a:t> </a:t>
            </a:r>
            <a:r>
              <a:rPr lang="en-US" sz="2000" b="1" dirty="0" err="1">
                <a:solidFill>
                  <a:srgbClr val="17CECE"/>
                </a:solidFill>
              </a:rPr>
              <a:t>devs</a:t>
            </a:r>
            <a:r>
              <a:rPr lang="en-US" sz="2000" b="1" dirty="0">
                <a:solidFill>
                  <a:srgbClr val="17CECE"/>
                </a:solidFill>
              </a:rPr>
              <a:t> are paid </a:t>
            </a:r>
            <a:r>
              <a:rPr lang="en-US" sz="2000" b="1" dirty="0" smtClean="0">
                <a:solidFill>
                  <a:srgbClr val="17CECE"/>
                </a:solidFill>
              </a:rPr>
              <a:t/>
            </a:r>
            <a:br>
              <a:rPr lang="en-US" sz="2000" b="1" dirty="0" smtClean="0">
                <a:solidFill>
                  <a:srgbClr val="17CECE"/>
                </a:solidFill>
              </a:rPr>
            </a:br>
            <a:r>
              <a:rPr lang="en-US" sz="2000" b="1" dirty="0" smtClean="0">
                <a:solidFill>
                  <a:srgbClr val="17CECE"/>
                </a:solidFill>
              </a:rPr>
              <a:t>more </a:t>
            </a:r>
            <a:r>
              <a:rPr lang="en-US" sz="2000" b="1" dirty="0">
                <a:solidFill>
                  <a:srgbClr val="17CECE"/>
                </a:solidFill>
              </a:rPr>
              <a:t>to </a:t>
            </a:r>
            <a:r>
              <a:rPr lang="en-US" sz="2000" b="1" dirty="0" smtClean="0">
                <a:solidFill>
                  <a:srgbClr val="17CECE"/>
                </a:solidFill>
              </a:rPr>
              <a:t>develop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than </a:t>
            </a:r>
            <a:r>
              <a:rPr lang="en-US" sz="2000" dirty="0">
                <a:solidFill>
                  <a:srgbClr val="002060"/>
                </a:solidFill>
              </a:rPr>
              <a:t>to </a:t>
            </a:r>
            <a:r>
              <a:rPr lang="en-US" sz="2000" dirty="0" smtClean="0">
                <a:solidFill>
                  <a:srgbClr val="002060"/>
                </a:solidFill>
              </a:rPr>
              <a:t>document or teach</a:t>
            </a:r>
            <a:endParaRPr lang="en-US" sz="2000" dirty="0" smtClean="0">
              <a:solidFill>
                <a:srgbClr val="00206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17CECE"/>
                </a:solidFill>
              </a:rPr>
              <a:t>T</a:t>
            </a:r>
            <a:r>
              <a:rPr lang="en-US" sz="2000" b="1" dirty="0" smtClean="0">
                <a:solidFill>
                  <a:srgbClr val="17CECE"/>
                </a:solidFill>
              </a:rPr>
              <a:t>here’s </a:t>
            </a:r>
            <a:r>
              <a:rPr lang="en-US" sz="2000" b="1" dirty="0">
                <a:solidFill>
                  <a:srgbClr val="17CECE"/>
                </a:solidFill>
              </a:rPr>
              <a:t>a lack of industry standards </a:t>
            </a:r>
            <a:r>
              <a:rPr lang="en-US" sz="2000" dirty="0" smtClean="0">
                <a:solidFill>
                  <a:srgbClr val="002060"/>
                </a:solidFill>
              </a:rPr>
              <a:t>for education </a:t>
            </a:r>
            <a:br>
              <a:rPr lang="en-US" sz="2000" dirty="0" smtClean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and certification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44" y="144261"/>
            <a:ext cx="743842" cy="729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35" y="4351451"/>
            <a:ext cx="588307" cy="5883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4226010"/>
            <a:ext cx="91440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smtClean="0">
                <a:solidFill>
                  <a:schemeClr val="bg1"/>
                </a:solidFill>
              </a:rPr>
              <a:t>The </a:t>
            </a:r>
            <a:r>
              <a:rPr lang="en-US" sz="1700" i="1" dirty="0" smtClean="0">
                <a:solidFill>
                  <a:srgbClr val="17CECE"/>
                </a:solidFill>
              </a:rPr>
              <a:t>World’s First </a:t>
            </a:r>
            <a:r>
              <a:rPr lang="en-US" sz="1700" i="1" dirty="0" smtClean="0">
                <a:solidFill>
                  <a:schemeClr val="bg1"/>
                </a:solidFill>
              </a:rPr>
              <a:t>Accredited School for </a:t>
            </a:r>
            <a:r>
              <a:rPr lang="en-US" sz="1700" i="1" dirty="0" err="1" smtClean="0">
                <a:solidFill>
                  <a:schemeClr val="bg1"/>
                </a:solidFill>
              </a:rPr>
              <a:t>Blockchain</a:t>
            </a:r>
            <a:endParaRPr lang="en-US" sz="1700" i="1" dirty="0" smtClean="0">
              <a:solidFill>
                <a:schemeClr val="bg1"/>
              </a:solidFill>
            </a:endParaRPr>
          </a:p>
          <a:p>
            <a:pPr algn="ctr"/>
            <a:r>
              <a:rPr lang="en-US" sz="1700" i="1" dirty="0" smtClean="0">
                <a:solidFill>
                  <a:schemeClr val="bg1"/>
                </a:solidFill>
              </a:rPr>
              <a:t>- Full suite of </a:t>
            </a:r>
            <a:r>
              <a:rPr lang="en-US" sz="1700" i="1" dirty="0" err="1" smtClean="0">
                <a:solidFill>
                  <a:schemeClr val="bg1"/>
                </a:solidFill>
              </a:rPr>
              <a:t>blockchian</a:t>
            </a:r>
            <a:r>
              <a:rPr lang="en-US" sz="1700" i="1" dirty="0" smtClean="0">
                <a:solidFill>
                  <a:schemeClr val="bg1"/>
                </a:solidFill>
              </a:rPr>
              <a:t> educational solutions -</a:t>
            </a:r>
            <a:endParaRPr lang="en-US" sz="1700" i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13" y="2001678"/>
            <a:ext cx="6086835" cy="12173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1577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What’s the Solution?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7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74" y="1017586"/>
            <a:ext cx="5064489" cy="969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7CECE"/>
                </a:solidFill>
              </a:rPr>
              <a:t>8-10 </a:t>
            </a:r>
            <a:r>
              <a:rPr lang="en-US" sz="2800" b="1" dirty="0" smtClean="0">
                <a:solidFill>
                  <a:srgbClr val="17CECE"/>
                </a:solidFill>
              </a:rPr>
              <a:t>Week Immersive</a:t>
            </a:r>
          </a:p>
          <a:p>
            <a:pPr algn="ctr"/>
            <a:r>
              <a:rPr lang="en-US" sz="2800" b="1" dirty="0" err="1" smtClean="0">
                <a:solidFill>
                  <a:srgbClr val="17CECE"/>
                </a:solidFill>
              </a:rPr>
              <a:t>Blockchain</a:t>
            </a:r>
            <a:r>
              <a:rPr lang="en-US" sz="2800" b="1" dirty="0" smtClean="0">
                <a:solidFill>
                  <a:srgbClr val="17CECE"/>
                </a:solidFill>
              </a:rPr>
              <a:t> Curriculum</a:t>
            </a:r>
            <a:endParaRPr lang="en-US" sz="2800" b="1" dirty="0">
              <a:solidFill>
                <a:srgbClr val="17CEC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154" y="2085303"/>
            <a:ext cx="513773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To convert Software Developers into </a:t>
            </a:r>
            <a:r>
              <a:rPr lang="en-US" sz="2000" dirty="0" err="1" smtClean="0">
                <a:solidFill>
                  <a:schemeClr val="bg1"/>
                </a:solidFill>
              </a:rPr>
              <a:t>Blockchain</a:t>
            </a:r>
            <a:r>
              <a:rPr lang="en-US" sz="2000" dirty="0" smtClean="0">
                <a:solidFill>
                  <a:schemeClr val="bg1"/>
                </a:solidFill>
              </a:rPr>
              <a:t> Engineers</a:t>
            </a:r>
            <a:endParaRPr lang="en-US" sz="2000" i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Learn fundamentals of </a:t>
            </a:r>
            <a:r>
              <a:rPr lang="en-US" sz="2000" dirty="0" err="1" smtClean="0">
                <a:solidFill>
                  <a:schemeClr val="bg1"/>
                </a:solidFill>
              </a:rPr>
              <a:t>blockchain</a:t>
            </a:r>
            <a:r>
              <a:rPr lang="en-US" sz="2000" dirty="0" smtClean="0">
                <a:solidFill>
                  <a:schemeClr val="bg1"/>
                </a:solidFill>
              </a:rPr>
              <a:t> networks and advanced smart contracts</a:t>
            </a: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‘Doing’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‘Knowing’ for Job Readiness</a:t>
            </a: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Companies looking for graduates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21" y="641824"/>
            <a:ext cx="4035920" cy="4282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039" y="203545"/>
            <a:ext cx="541174" cy="5411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7" y="203545"/>
            <a:ext cx="743842" cy="7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1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719</Words>
  <Application>Microsoft Macintosh PowerPoint</Application>
  <PresentationFormat>On-screen Show (16:9)</PresentationFormat>
  <Paragraphs>120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rhk</cp:lastModifiedBy>
  <cp:revision>104</cp:revision>
  <dcterms:modified xsi:type="dcterms:W3CDTF">2018-07-07T01:55:32Z</dcterms:modified>
</cp:coreProperties>
</file>